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5be189b11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e5be189b11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5be189b11_2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5be189b11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5be189b11_2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5be189b11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5c458f1eb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5c458f1e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5c458f1eb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5c458f1e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5c458f1eb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e5c458f1e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5be189b11_2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5be189b11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429779b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1e429779b1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5be189b1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e5be189b11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5be189b11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e5be189b11_2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5be189b11_2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5be189b11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5be189b11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e5be189b11_2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838200" y="365125"/>
            <a:ext cx="931785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005CA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 rot="5400000">
            <a:off x="623678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005CA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 rot="5400000">
            <a:off x="1140631" y="-358257"/>
            <a:ext cx="5811838" cy="7258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1_Slide de Títul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rgbClr val="37BFF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831850" y="1709738"/>
            <a:ext cx="9048997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solidFill>
                  <a:srgbClr val="005CA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831850" y="4589463"/>
            <a:ext cx="9048997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838200" y="365125"/>
            <a:ext cx="934448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005CA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38200" y="365125"/>
            <a:ext cx="934448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005CA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838200" y="365125"/>
            <a:ext cx="930897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005CA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839789" y="365125"/>
            <a:ext cx="928075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005CA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rgbClr val="005CA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rgbClr val="005CA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7" name="Google Shape;5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</a:t>
            </a:r>
            <a:r>
              <a:rPr lang="pt-BR"/>
              <a:t> do JSON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975" y="1799100"/>
            <a:ext cx="6698849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Webscrapping (raspagem de dados)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0" l="0" r="0" t="24715"/>
          <a:stretch/>
        </p:blipFill>
        <p:spPr>
          <a:xfrm>
            <a:off x="1492388" y="2767925"/>
            <a:ext cx="9207226" cy="26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do HTML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701" y="1956225"/>
            <a:ext cx="6748601" cy="43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8349625" y="1288625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&lt;h1&gt;, &lt;h2&gt;,…,&lt;h6&gt;: Maior cabeçalho, segundo maior cabeçalho,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&lt;p&gt;: Elementos de parágrafo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&lt;ul&gt;: Lista de marcadores não ordenada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&lt;ol&gt;: lista ordenada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&lt;li&gt;: Item de lista individual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&lt;div&gt;: Divisão ou seção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&lt;tabela&gt;: Tabela</a:t>
            </a:r>
            <a:endParaRPr/>
          </a:p>
        </p:txBody>
      </p:sp>
      <p:sp>
        <p:nvSpPr>
          <p:cNvPr id="148" name="Google Shape;148;p24"/>
          <p:cNvSpPr txBox="1"/>
          <p:nvPr/>
        </p:nvSpPr>
        <p:spPr>
          <a:xfrm>
            <a:off x="8349625" y="451022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&lt;p&gt;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Este parágrafo representa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parágrafo de texto típico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 formato 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&lt;/p&gt;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Beautiful Soap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411" y="1503126"/>
            <a:ext cx="6229974" cy="23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0653" y="4307800"/>
            <a:ext cx="7539498" cy="18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</a:t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875" y="1690825"/>
            <a:ext cx="79819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263" y="2816875"/>
            <a:ext cx="63531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9025" y="3903850"/>
            <a:ext cx="55816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3400" y="4771600"/>
            <a:ext cx="5925181" cy="18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‘find_all()’</a:t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398" y="1878550"/>
            <a:ext cx="8781201" cy="28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1488" y="4753575"/>
            <a:ext cx="7949025" cy="18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Aplicações de Webscrapping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000" y="2461050"/>
            <a:ext cx="48768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5690108" y="4112547"/>
            <a:ext cx="1389508" cy="492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pt-BR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pt-B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239</a:t>
            </a:r>
            <a:r>
              <a:rPr b="0" i="0" lang="pt-BR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5745</a:t>
            </a:r>
            <a:endParaRPr/>
          </a:p>
        </p:txBody>
      </p:sp>
      <p:pic>
        <p:nvPicPr>
          <p:cNvPr descr="Desenho de um círculo&#10;&#10;Descrição gerada automaticamente com confiança média" id="184" name="Google Shape;18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2457" y="4234824"/>
            <a:ext cx="24765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/>
        </p:nvSpPr>
        <p:spPr>
          <a:xfrm>
            <a:off x="3043098" y="3620344"/>
            <a:ext cx="6105803" cy="492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Rodovia SC-401</a:t>
            </a:r>
            <a:r>
              <a:rPr b="0" i="0" lang="pt-BR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B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3730</a:t>
            </a:r>
            <a:r>
              <a:rPr b="0" i="0" lang="pt-BR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Bairro S</a:t>
            </a:r>
            <a:r>
              <a:rPr lang="pt-B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aco Grande</a:t>
            </a:r>
            <a:r>
              <a:rPr b="0" i="0" lang="pt-BR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B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Florianópolis/SC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ctrTitle"/>
          </p:nvPr>
        </p:nvSpPr>
        <p:spPr>
          <a:xfrm>
            <a:off x="1524000" y="2749350"/>
            <a:ext cx="91440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t-BR"/>
              <a:t>Ciência de Dados e Inteligência Artificial</a:t>
            </a:r>
            <a:endParaRPr/>
          </a:p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1524000" y="2088868"/>
            <a:ext cx="91440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4600"/>
              <a:t>Pós-graduação em</a:t>
            </a:r>
            <a:endParaRPr sz="4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t-BR"/>
              <a:t>Integração e processamento de Dados</a:t>
            </a:r>
            <a:endParaRPr/>
          </a:p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/>
              <a:t>Tópico 01 - API e Integrações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831850" y="1709738"/>
            <a:ext cx="90489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t-BR"/>
              <a:t>Tópico 1: API e Integrações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831850" y="4589463"/>
            <a:ext cx="90489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pt-BR"/>
              <a:t>API, JSON e Webscrapping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API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14551" l="0" r="0" t="0"/>
          <a:stretch/>
        </p:blipFill>
        <p:spPr>
          <a:xfrm>
            <a:off x="152400" y="1843225"/>
            <a:ext cx="11887200" cy="36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Operações CRUD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50" y="2228850"/>
            <a:ext cx="48482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6329925" y="4047725"/>
            <a:ext cx="25155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CREATE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6329925" y="3520500"/>
            <a:ext cx="25155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DELETE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6329925" y="2993275"/>
            <a:ext cx="25155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UPDATE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6374075" y="2442313"/>
            <a:ext cx="25155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READ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Operações HTTP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325" y="1860875"/>
            <a:ext cx="577215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API:Endpoint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250" y="1690825"/>
            <a:ext cx="592455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875" y="3914350"/>
            <a:ext cx="3665789" cy="27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838200" y="365125"/>
            <a:ext cx="9344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Vantagens do arquivo JSON</a:t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1412200" y="2277175"/>
            <a:ext cx="9143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3366"/>
              </a:buClr>
              <a:buSzPts val="1200"/>
              <a:buChar char="●"/>
            </a:pPr>
            <a:r>
              <a:rPr b="1" lang="pt-BR" sz="1200">
                <a:solidFill>
                  <a:srgbClr val="093366"/>
                </a:solidFill>
              </a:rPr>
              <a:t>Simplicidade:</a:t>
            </a:r>
            <a:r>
              <a:rPr lang="pt-BR" sz="1200">
                <a:solidFill>
                  <a:srgbClr val="093366"/>
                </a:solidFill>
              </a:rPr>
              <a:t> o formato JSON é relativamente simples e fácil de entender. Ele usa uma sintaxe leve e minimalista, tornando-o rápido de ser processado;</a:t>
            </a:r>
            <a:endParaRPr sz="1200">
              <a:solidFill>
                <a:srgbClr val="093366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3366"/>
              </a:buClr>
              <a:buSzPts val="1200"/>
              <a:buChar char="●"/>
            </a:pPr>
            <a:r>
              <a:rPr b="1" lang="pt-BR" sz="1200">
                <a:solidFill>
                  <a:srgbClr val="093366"/>
                </a:solidFill>
              </a:rPr>
              <a:t>Legibilidade:</a:t>
            </a:r>
            <a:r>
              <a:rPr lang="pt-BR" sz="1200">
                <a:solidFill>
                  <a:srgbClr val="093366"/>
                </a:solidFill>
              </a:rPr>
              <a:t> o JSON é projetado para ser legível tanto por humanos quanto por máquinas. Sua estrutura é organizada e fácil de analisar, facilitando a depuração de erros e o trabalho das pessoas desenvolvedoras;</a:t>
            </a:r>
            <a:endParaRPr sz="1200">
              <a:solidFill>
                <a:srgbClr val="093366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3366"/>
              </a:buClr>
              <a:buSzPts val="1200"/>
              <a:buChar char="●"/>
            </a:pPr>
            <a:r>
              <a:rPr b="1" lang="pt-BR" sz="1200">
                <a:solidFill>
                  <a:srgbClr val="093366"/>
                </a:solidFill>
              </a:rPr>
              <a:t>Portabilidade:</a:t>
            </a:r>
            <a:r>
              <a:rPr lang="pt-BR" sz="1200">
                <a:solidFill>
                  <a:srgbClr val="093366"/>
                </a:solidFill>
              </a:rPr>
              <a:t> ele é independente de plataforma e pode ser utilizado em diferentes linguagens de programação. Isso facilita o compartilhamento de dados entre sistemas heterogêneos, tornando o processo mais eficiente;</a:t>
            </a:r>
            <a:endParaRPr sz="1200">
              <a:solidFill>
                <a:srgbClr val="093366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3366"/>
              </a:buClr>
              <a:buSzPts val="1200"/>
              <a:buChar char="●"/>
            </a:pPr>
            <a:r>
              <a:rPr b="1" lang="pt-BR" sz="1200">
                <a:solidFill>
                  <a:srgbClr val="093366"/>
                </a:solidFill>
              </a:rPr>
              <a:t>Suporte amplo:</a:t>
            </a:r>
            <a:r>
              <a:rPr lang="pt-BR" sz="1200">
                <a:solidFill>
                  <a:srgbClr val="093366"/>
                </a:solidFill>
              </a:rPr>
              <a:t> a maior parte das linguagens de programação possui suporte nativo ou bibliotecas que facilitam a manipulação de dados em formato JSON. Isso torna mais simples o processo de codificação e decodificação de JSON em objetos ou estruturas de dados;</a:t>
            </a:r>
            <a:endParaRPr sz="1200">
              <a:solidFill>
                <a:srgbClr val="093366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3366"/>
              </a:buClr>
              <a:buSzPts val="1200"/>
              <a:buChar char="●"/>
            </a:pPr>
            <a:r>
              <a:rPr b="1" lang="pt-BR" sz="1200">
                <a:solidFill>
                  <a:srgbClr val="093366"/>
                </a:solidFill>
              </a:rPr>
              <a:t>Integração com a web:</a:t>
            </a:r>
            <a:r>
              <a:rPr lang="pt-BR" sz="1200">
                <a:solidFill>
                  <a:srgbClr val="093366"/>
                </a:solidFill>
              </a:rPr>
              <a:t> o JSON é muito utilizado na comunicação entre servidores e clientes em aplicações web, inclusive em APIs (Interface de Programação de Aplicativos), para transferir dados entre servidor e clientes de forma mais eficiente.</a:t>
            </a:r>
            <a:endParaRPr sz="1200">
              <a:solidFill>
                <a:srgbClr val="0933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